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7"/>
  </p:notesMasterIdLst>
  <p:handoutMasterIdLst>
    <p:handoutMasterId r:id="rId8"/>
  </p:handoutMasterIdLst>
  <p:sldIdLst>
    <p:sldId id="711" r:id="rId2"/>
    <p:sldId id="712" r:id="rId3"/>
    <p:sldId id="714" r:id="rId4"/>
    <p:sldId id="713" r:id="rId5"/>
    <p:sldId id="715" r:id="rId6"/>
  </p:sldIdLst>
  <p:sldSz cx="9144000" cy="6858000" type="screen4x3"/>
  <p:notesSz cx="9872663" cy="6797675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44">
          <p15:clr>
            <a:srgbClr val="A4A3A4"/>
          </p15:clr>
        </p15:guide>
        <p15:guide id="2" pos="289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41">
          <p15:clr>
            <a:srgbClr val="A4A3A4"/>
          </p15:clr>
        </p15:guide>
        <p15:guide id="2" pos="311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notes"/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1567"/>
    <a:srgbClr val="B73D84"/>
    <a:srgbClr val="0093FF"/>
    <a:srgbClr val="16A6FF"/>
    <a:srgbClr val="CB2A45"/>
    <a:srgbClr val="00CC00"/>
    <a:srgbClr val="D22945"/>
    <a:srgbClr val="00B700"/>
    <a:srgbClr val="9AB3B5"/>
    <a:srgbClr val="0062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146" autoAdjust="0"/>
    <p:restoredTop sz="0" autoAdjust="0"/>
  </p:normalViewPr>
  <p:slideViewPr>
    <p:cSldViewPr snapToGrid="0" snapToObjects="1">
      <p:cViewPr>
        <p:scale>
          <a:sx n="60" d="100"/>
          <a:sy n="60" d="100"/>
        </p:scale>
        <p:origin x="-1358" y="-158"/>
      </p:cViewPr>
      <p:guideLst>
        <p:guide orient="horz" pos="2144"/>
        <p:guide pos="289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50" d="100"/>
        <a:sy n="150" d="100"/>
      </p:scale>
      <p:origin x="0" y="0"/>
    </p:cViewPr>
  </p:notesTextViewPr>
  <p:sorterViewPr>
    <p:cViewPr>
      <p:scale>
        <a:sx n="80" d="100"/>
        <a:sy n="80" d="100"/>
      </p:scale>
      <p:origin x="0" y="1374"/>
    </p:cViewPr>
  </p:sorterViewPr>
  <p:notesViewPr>
    <p:cSldViewPr snapToGrid="0" snapToObjects="1">
      <p:cViewPr>
        <p:scale>
          <a:sx n="90" d="100"/>
          <a:sy n="90" d="100"/>
        </p:scale>
        <p:origin x="-1008" y="-678"/>
      </p:cViewPr>
      <p:guideLst>
        <p:guide orient="horz" pos="2141"/>
        <p:guide pos="311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cs typeface="ＭＳ Ｐゴシック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B8F8C0BF-0E77-4E38-AAE9-CB4075DD2B81}" type="datetime1">
              <a:rPr lang="en-US"/>
              <a:pPr/>
              <a:t>6/11/2018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614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cs typeface="ＭＳ Ｐゴシック" charset="-128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92224" y="6456614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fld id="{8295B8DD-E361-43D5-A389-694CD646348A}" type="slidenum">
              <a:rPr lang="nl-NL"/>
              <a:pPr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768517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 Narrow" panose="020B0606020202030204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0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 Narrow" panose="020B0606020202030204" pitchFamily="34" charset="0"/>
              </a:defRPr>
            </a:lvl1pPr>
          </a:lstStyle>
          <a:p>
            <a:fld id="{BDFFB0D5-C7B5-4685-A646-359421A60614}" type="datetime1">
              <a:rPr lang="en-US" smtClean="0"/>
              <a:pPr/>
              <a:t>6/11/2018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36913" y="509588"/>
            <a:ext cx="3398837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35" tIns="45718" rIns="91435" bIns="45718" numCol="1" anchor="ctr" anchorCtr="0" compatLnSpc="1">
            <a:prstTxWarp prst="textNoShape">
              <a:avLst/>
            </a:prstTxWarp>
          </a:bodyPr>
          <a:lstStyle/>
          <a:p>
            <a:pPr lvl="0"/>
            <a:endParaRPr lang="nl-NL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28896"/>
            <a:ext cx="7898130" cy="3058954"/>
          </a:xfrm>
          <a:prstGeom prst="rect">
            <a:avLst/>
          </a:prstGeom>
        </p:spPr>
        <p:txBody>
          <a:bodyPr vert="horz" wrap="square" lIns="91435" tIns="45718" rIns="91435" bIns="45718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nl-NL" dirty="0"/>
              <a:t>Click </a:t>
            </a:r>
            <a:r>
              <a:rPr lang="nl-NL" dirty="0" err="1"/>
              <a:t>to</a:t>
            </a:r>
            <a:r>
              <a:rPr lang="nl-NL" dirty="0"/>
              <a:t> </a:t>
            </a:r>
            <a:r>
              <a:rPr lang="nl-NL" dirty="0" err="1"/>
              <a:t>edit</a:t>
            </a:r>
            <a:r>
              <a:rPr lang="nl-NL" dirty="0"/>
              <a:t> Master </a:t>
            </a:r>
            <a:r>
              <a:rPr lang="nl-NL" dirty="0" err="1"/>
              <a:t>text</a:t>
            </a:r>
            <a:r>
              <a:rPr lang="nl-NL" dirty="0"/>
              <a:t> </a:t>
            </a:r>
            <a:r>
              <a:rPr lang="nl-NL" dirty="0" err="1"/>
              <a:t>styles</a:t>
            </a:r>
            <a:endParaRPr lang="nl-NL" dirty="0"/>
          </a:p>
          <a:p>
            <a:pPr lvl="1"/>
            <a:r>
              <a:rPr lang="nl-NL" dirty="0"/>
              <a:t>Second level</a:t>
            </a:r>
          </a:p>
          <a:p>
            <a:pPr lvl="2"/>
            <a:r>
              <a:rPr lang="nl-NL" dirty="0" err="1"/>
              <a:t>Third</a:t>
            </a:r>
            <a:r>
              <a:rPr lang="nl-NL" dirty="0"/>
              <a:t> level</a:t>
            </a:r>
          </a:p>
          <a:p>
            <a:pPr lvl="3"/>
            <a:r>
              <a:rPr lang="nl-NL" dirty="0" err="1"/>
              <a:t>Fourth</a:t>
            </a:r>
            <a:r>
              <a:rPr lang="nl-NL" dirty="0"/>
              <a:t> level</a:t>
            </a:r>
          </a:p>
          <a:p>
            <a:pPr lvl="4"/>
            <a:r>
              <a:rPr lang="nl-NL" dirty="0" err="1"/>
              <a:t>Fifth</a:t>
            </a:r>
            <a:r>
              <a:rPr lang="nl-NL" dirty="0"/>
              <a:t>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4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latin typeface="Arial Narrow" panose="020B0606020202030204" pitchFamily="34" charset="0"/>
                <a:cs typeface="ＭＳ Ｐゴシック" charset="-128"/>
              </a:defRPr>
            </a:lvl1pPr>
          </a:lstStyle>
          <a:p>
            <a:pPr>
              <a:defRPr/>
            </a:pPr>
            <a:endParaRPr lang="nl-N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4"/>
            <a:ext cx="4278154" cy="339884"/>
          </a:xfrm>
          <a:prstGeom prst="rect">
            <a:avLst/>
          </a:prstGeom>
        </p:spPr>
        <p:txBody>
          <a:bodyPr vert="horz" wrap="square" lIns="91435" tIns="45718" rIns="91435" bIns="45718" numCol="1" anchor="b" anchorCtr="0" compatLnSpc="1">
            <a:prstTxWarp prst="textNoShape">
              <a:avLst/>
            </a:prstTxWarp>
          </a:bodyPr>
          <a:lstStyle>
            <a:lvl1pPr algn="r">
              <a:defRPr sz="1200" i="0">
                <a:latin typeface="Arial Narrow" panose="020B0606020202030204" pitchFamily="34" charset="0"/>
              </a:defRPr>
            </a:lvl1pPr>
          </a:lstStyle>
          <a:p>
            <a:fld id="{5E4575FE-ED85-491A-9A96-0985CD4DEFF1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229303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anose="020B0606020202030204" pitchFamily="34" charset="0"/>
        <a:ea typeface="ＭＳ Ｐゴシック" charset="-128"/>
        <a:cs typeface="ＭＳ Ｐゴシック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anose="020B0606020202030204" pitchFamily="34" charset="0"/>
        <a:ea typeface="ＭＳ Ｐゴシック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anose="020B0606020202030204" pitchFamily="34" charset="0"/>
        <a:ea typeface="ヒラギノ角ゴ Pro W3" pitchFamily="5" charset="-128"/>
        <a:cs typeface="ヒラギノ角ゴ Pro W3" charset="-128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anose="020B0606020202030204" pitchFamily="34" charset="0"/>
        <a:ea typeface="ヒラギノ角ゴ Pro W3" pitchFamily="5" charset="-128"/>
        <a:cs typeface="ヒラギノ角ゴ Pro W3" charset="-128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 Narrow" panose="020B0606020202030204" pitchFamily="34" charset="0"/>
        <a:ea typeface="ヒラギノ角ゴ Pro W3" pitchFamily="5" charset="-128"/>
        <a:cs typeface="ヒラギノ角ゴ Pro W3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phosphorusplatform.eu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el 4"/>
          <p:cNvSpPr txBox="1">
            <a:spLocks/>
          </p:cNvSpPr>
          <p:nvPr userDrawn="1"/>
        </p:nvSpPr>
        <p:spPr bwMode="auto">
          <a:xfrm>
            <a:off x="3141133" y="381576"/>
            <a:ext cx="5791779" cy="469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3200" i="0" kern="1200">
                <a:solidFill>
                  <a:schemeClr val="bg2">
                    <a:lumMod val="75000"/>
                  </a:schemeClr>
                </a:solidFill>
                <a:latin typeface="PT Sans" pitchFamily="34" charset="0"/>
                <a:ea typeface="ＭＳ Ｐゴシック" charset="-128"/>
                <a:cs typeface="PT Sans" pitchFamily="34" charset="0"/>
              </a:defRPr>
            </a:lvl1pPr>
            <a:lvl2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Georgia" pitchFamily="5" charset="0"/>
                <a:ea typeface="ＭＳ Ｐゴシック" charset="-128"/>
                <a:cs typeface="ＭＳ Ｐゴシック" charset="-128"/>
              </a:defRPr>
            </a:lvl2pPr>
            <a:lvl3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Georgia" pitchFamily="5" charset="0"/>
                <a:ea typeface="ＭＳ Ｐゴシック" charset="-128"/>
                <a:cs typeface="ＭＳ Ｐゴシック" charset="-128"/>
              </a:defRPr>
            </a:lvl3pPr>
            <a:lvl4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Georgia" pitchFamily="5" charset="0"/>
                <a:ea typeface="ＭＳ Ｐゴシック" charset="-128"/>
                <a:cs typeface="ＭＳ Ｐゴシック" charset="-128"/>
              </a:defRPr>
            </a:lvl4pPr>
            <a:lvl5pPr algn="l" defTabSz="457200" rtl="0" eaLnBrk="0" fontAlgn="base" hangingPunct="0">
              <a:spcBef>
                <a:spcPct val="0"/>
              </a:spcBef>
              <a:spcAft>
                <a:spcPct val="0"/>
              </a:spcAft>
              <a:defRPr sz="4400" i="1">
                <a:solidFill>
                  <a:schemeClr val="tx2"/>
                </a:solidFill>
                <a:latin typeface="Georgia" pitchFamily="5" charset="0"/>
                <a:ea typeface="ＭＳ Ｐゴシック" charset="-128"/>
                <a:cs typeface="ＭＳ Ｐゴシック" charset="-128"/>
              </a:defRPr>
            </a:lvl5pPr>
            <a:lvl6pPr marL="4572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6pPr>
            <a:lvl7pPr marL="9144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7pPr>
            <a:lvl8pPr marL="13716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8pPr>
            <a:lvl9pPr marL="1828800" algn="ctr" defTabSz="457200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charset="0"/>
                <a:ea typeface="ＭＳ Ｐゴシック" charset="-128"/>
                <a:cs typeface="ＭＳ Ｐゴシック" charset="-128"/>
              </a:defRPr>
            </a:lvl9pPr>
          </a:lstStyle>
          <a:p>
            <a:pPr marL="0" marR="0" indent="0" algn="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ESPC3, Finlandia Hall, Helsinki, 11.-13.06.2018 </a:t>
            </a:r>
            <a:r>
              <a:rPr lang="en-US" sz="1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en-US" sz="1200" b="1" i="1" baseline="0" dirty="0">
                <a:solidFill>
                  <a:srgbClr val="C00000"/>
                </a:solidFill>
                <a:latin typeface="Arial Narrow" panose="020B0606020202030204" pitchFamily="34" charset="0"/>
              </a:rPr>
              <a:t>-  </a:t>
            </a:r>
            <a:fld id="{FF11087F-B9C4-4C7D-AA76-93BC58B8C1BA}" type="slidenum">
              <a:rPr lang="en-US" sz="1200" b="1" i="1" smtClean="0">
                <a:solidFill>
                  <a:srgbClr val="C00000"/>
                </a:solidFill>
                <a:latin typeface="Arial Narrow" panose="020B0606020202030204" pitchFamily="34" charset="0"/>
              </a:rPr>
              <a:pPr marL="0" marR="0" indent="0" algn="r" defTabSz="4572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‹N°›</a:t>
            </a:fld>
            <a:r>
              <a:rPr lang="en-US" sz="1200" b="1" i="1" dirty="0">
                <a:solidFill>
                  <a:srgbClr val="C00000"/>
                </a:solidFill>
                <a:latin typeface="Arial Narrow" panose="020B0606020202030204" pitchFamily="34" charset="0"/>
              </a:rPr>
              <a:t/>
            </a:r>
            <a:br>
              <a:rPr lang="en-US" sz="1200" b="1" i="1" dirty="0">
                <a:solidFill>
                  <a:srgbClr val="C00000"/>
                </a:solidFill>
                <a:latin typeface="Arial Narrow" panose="020B0606020202030204" pitchFamily="34" charset="0"/>
              </a:rPr>
            </a:br>
            <a:r>
              <a:rPr lang="en-US" sz="1200" b="1" i="1" u="none" dirty="0">
                <a:solidFill>
                  <a:srgbClr val="8E1567"/>
                </a:solidFill>
                <a:latin typeface="Arial Narrow" panose="020B0606020202030204" pitchFamily="34" charset="0"/>
                <a:hlinkClick r:id="rId2"/>
              </a:rPr>
              <a:t>www.phosphorusplatform.eu</a:t>
            </a:r>
            <a:endParaRPr lang="en-GB" sz="1200" b="1" u="none" dirty="0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2018" y="76369"/>
            <a:ext cx="2630634" cy="874050"/>
          </a:xfrm>
          <a:prstGeom prst="rect">
            <a:avLst/>
          </a:prstGeom>
        </p:spPr>
      </p:pic>
      <p:cxnSp>
        <p:nvCxnSpPr>
          <p:cNvPr id="17" name="Rechte verbindingslijn 11"/>
          <p:cNvCxnSpPr/>
          <p:nvPr userDrawn="1"/>
        </p:nvCxnSpPr>
        <p:spPr>
          <a:xfrm>
            <a:off x="-2" y="74781"/>
            <a:ext cx="9144000" cy="158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</p:sldLayoutIdLst>
  <p:transition spd="slow">
    <p:fade/>
  </p:transition>
  <p:hf sldNum="0"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200" i="0" kern="1200">
          <a:solidFill>
            <a:schemeClr val="bg2">
              <a:lumMod val="75000"/>
            </a:schemeClr>
          </a:solidFill>
          <a:latin typeface="Arial Narrow" panose="020B0606020202030204" pitchFamily="34" charset="0"/>
          <a:ea typeface="ＭＳ Ｐゴシック" charset="-128"/>
          <a:cs typeface="Arial Narrow" panose="020B0606020202030204" pitchFamily="34" charset="0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Georgia" pitchFamily="5" charset="0"/>
          <a:ea typeface="ＭＳ Ｐゴシック" charset="-128"/>
          <a:cs typeface="ＭＳ Ｐゴシック" charset="-128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Georgia" pitchFamily="5" charset="0"/>
          <a:ea typeface="ＭＳ Ｐゴシック" charset="-128"/>
          <a:cs typeface="ＭＳ Ｐゴシック" charset="-128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Georgia" pitchFamily="5" charset="0"/>
          <a:ea typeface="ＭＳ Ｐゴシック" charset="-128"/>
          <a:cs typeface="ＭＳ Ｐゴシック" charset="-128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Georgia" pitchFamily="5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>
              <a:lumMod val="65000"/>
              <a:lumOff val="35000"/>
            </a:schemeClr>
          </a:solidFill>
          <a:latin typeface="Verdana"/>
          <a:ea typeface="ＭＳ Ｐゴシック" charset="-128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>
              <a:lumMod val="65000"/>
              <a:lumOff val="35000"/>
            </a:schemeClr>
          </a:solidFill>
          <a:latin typeface="Verdana"/>
          <a:ea typeface="ＭＳ Ｐゴシック" charset="-128"/>
          <a:cs typeface="ＭＳ Ｐゴシック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Verdana"/>
          <a:ea typeface="ＭＳ Ｐゴシック" charset="-128"/>
          <a:cs typeface="ＭＳ Ｐゴシック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Verdana"/>
          <a:ea typeface="ＭＳ Ｐゴシック" charset="-128"/>
          <a:cs typeface="ＭＳ Ｐゴシック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800" kern="1200">
          <a:solidFill>
            <a:schemeClr val="tx1">
              <a:lumMod val="65000"/>
              <a:lumOff val="35000"/>
            </a:schemeClr>
          </a:solidFill>
          <a:latin typeface="Verdana"/>
          <a:ea typeface="ＭＳ Ｐゴシック" charset="-128"/>
          <a:cs typeface="ＭＳ Ｐゴシック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inms@ceh.ac.uk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uropa.eu/rapid/press-release_IP-18-4041_en.htm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ec.europa.eu/info/designing-next-research-and-innovation-framework-programme/what-shapes-next-framework-programme_en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designing-next-framework-programme/mission-oriented-policy-next-research-and-innovation-framework-programme_en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t.co/wAb5gNmBqB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inms@ceh.ac.uk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704BCAF4-DF67-4738-B57F-4A62B932AD62}"/>
              </a:ext>
            </a:extLst>
          </p:cNvPr>
          <p:cNvSpPr/>
          <p:nvPr/>
        </p:nvSpPr>
        <p:spPr>
          <a:xfrm>
            <a:off x="304798" y="950943"/>
            <a:ext cx="8839201" cy="5786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A “mission” on nutrients in </a:t>
            </a:r>
            <a:r>
              <a:rPr lang="en-US" sz="3200" b="1" dirty="0" err="1" smtClean="0">
                <a:solidFill>
                  <a:srgbClr val="16A6FF"/>
                </a:solidFill>
                <a:latin typeface="Arial Narrow" panose="020B0606020202030204" pitchFamily="34" charset="0"/>
              </a:rPr>
              <a:t>HorizonEurope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?</a:t>
            </a:r>
            <a:endParaRPr lang="en-US" sz="3200" b="1" dirty="0">
              <a:solidFill>
                <a:srgbClr val="16A6FF"/>
              </a:solidFill>
              <a:latin typeface="Arial Narrow" panose="020B0606020202030204" pitchFamily="34" charset="0"/>
            </a:endParaRPr>
          </a:p>
          <a:p>
            <a:endParaRPr lang="en-US" sz="1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EU Commission (COM) is now preparing FP9 (</a:t>
            </a:r>
            <a:r>
              <a:rPr lang="en-US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HorizonEurope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)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R&amp;D funding </a:t>
            </a:r>
            <a:r>
              <a:rPr lang="en-US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programme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for 2021-2028 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will follow on from Horizon2020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announced budget c. 100 billion €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FP9 Regulation proposal published 7/6/18</a:t>
            </a: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COM proposes to include “Missions” (art. 5)</a:t>
            </a:r>
            <a:r>
              <a:rPr lang="en-US" b="1" dirty="0">
                <a:latin typeface="Arial Narrow" panose="020B0606020202030204" pitchFamily="34" charset="0"/>
                <a:sym typeface="Wingdings" panose="05000000000000000000" pitchFamily="2" charset="2"/>
              </a:rPr>
              <a:t/>
            </a:r>
            <a:br>
              <a:rPr lang="en-US" b="1" dirty="0"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 c</a:t>
            </a:r>
            <a:r>
              <a:rPr lang="en-US" b="1" dirty="0" smtClean="0">
                <a:latin typeface="Arial Narrow" panose="020B0606020202030204" pitchFamily="34" charset="0"/>
              </a:rPr>
              <a:t>ross-disciplinary</a:t>
            </a:r>
            <a:br>
              <a:rPr lang="en-US" b="1" dirty="0" smtClean="0">
                <a:latin typeface="Arial Narrow" panose="020B0606020202030204" pitchFamily="34" charset="0"/>
              </a:rPr>
            </a:b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en-US" b="1" dirty="0" smtClean="0">
                <a:latin typeface="Arial Narrow" panose="020B0606020202030204" pitchFamily="34" charset="0"/>
              </a:rPr>
              <a:t>across/within FP9 R&amp;D themes/challenges</a:t>
            </a:r>
            <a:endParaRPr lang="en-US" sz="800" b="1" dirty="0" smtClean="0"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“Small number” of missions over whole of FP9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up to 10 year duration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COM examples: </a:t>
            </a: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fight against cancer, </a:t>
            </a:r>
            <a:b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clean transport, plastic-free oceans</a:t>
            </a:r>
            <a:br>
              <a:rPr lang="en-US" b="1" dirty="0" smtClean="0">
                <a:solidFill>
                  <a:schemeClr val="accent6">
                    <a:lumMod val="60000"/>
                    <a:lumOff val="40000"/>
                  </a:schemeClr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“Mission Boards” (15 persons, high level)</a:t>
            </a:r>
            <a:endParaRPr lang="en-US" sz="1200" b="1" dirty="0">
              <a:solidFill>
                <a:schemeClr val="tx2"/>
              </a:solidFill>
              <a:latin typeface="+mn-lt"/>
            </a:endParaRPr>
          </a:p>
        </p:txBody>
      </p:sp>
      <p:pic>
        <p:nvPicPr>
          <p:cNvPr id="5" name="Picture 5"/>
          <p:cNvPicPr>
            <a:picLocks noChangeAspect="1"/>
          </p:cNvPicPr>
          <p:nvPr/>
        </p:nvPicPr>
        <p:blipFill rotWithShape="1">
          <a:blip r:embed="rId2"/>
          <a:srcRect l="50889" t="11290" r="16203" b="6598"/>
          <a:stretch/>
        </p:blipFill>
        <p:spPr>
          <a:xfrm>
            <a:off x="6502400" y="2718425"/>
            <a:ext cx="2641600" cy="3707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241921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307" y="3365501"/>
            <a:ext cx="4214209" cy="349250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704BCAF4-DF67-4738-B57F-4A62B932AD62}"/>
              </a:ext>
            </a:extLst>
          </p:cNvPr>
          <p:cNvSpPr/>
          <p:nvPr/>
        </p:nvSpPr>
        <p:spPr>
          <a:xfrm>
            <a:off x="304799" y="1166843"/>
            <a:ext cx="8839201" cy="56630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A “mission” on nutrients in </a:t>
            </a:r>
            <a:r>
              <a:rPr lang="en-US" sz="3200" b="1" dirty="0" err="1" smtClean="0">
                <a:solidFill>
                  <a:srgbClr val="16A6FF"/>
                </a:solidFill>
                <a:latin typeface="Arial Narrow" panose="020B0606020202030204" pitchFamily="34" charset="0"/>
              </a:rPr>
              <a:t>HorizonEurope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?</a:t>
            </a:r>
            <a:endParaRPr lang="en-US" sz="3200" b="1" dirty="0">
              <a:solidFill>
                <a:srgbClr val="16A6FF"/>
              </a:solidFill>
              <a:latin typeface="Arial Narrow" panose="020B0606020202030204" pitchFamily="34" charset="0"/>
            </a:endParaRPr>
          </a:p>
          <a:p>
            <a:endParaRPr lang="en-US" sz="1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COM DG Research stakeholder meeting 30</a:t>
            </a:r>
            <a:r>
              <a:rPr lang="en-US" b="1" baseline="30000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th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May </a:t>
            </a:r>
            <a:r>
              <a:rPr lang="en-US" sz="20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(with ESPP, SYSTEMIC)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COM invites to suggest outline for a mission on “nutrients”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input collected by International Nitrogen Initiative </a:t>
            </a: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  <a:hlinkClick r:id="rId3"/>
              </a:rPr>
              <a:t>inms@ceh.ac.uk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ESPP to propose first pooled version, after discussion at ESPC3</a:t>
            </a: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Process for input &amp; for selection of “missions”</a:t>
            </a:r>
            <a:b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not yet defined</a:t>
            </a:r>
            <a:endParaRPr lang="en-US" sz="800" b="1" dirty="0" smtClean="0"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But objective = 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input to COM by Sept. 2018</a:t>
            </a:r>
            <a:endParaRPr lang="en-US" sz="12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Discussion of vision, content, </a:t>
            </a:r>
            <a:b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to propose a “Mission” on nutrients</a:t>
            </a:r>
            <a:r>
              <a:rPr lang="en-US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today 17h30 in this room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>
              <a:solidFill>
                <a:schemeClr val="tx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84716134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5"/>
          <p:cNvPicPr>
            <a:picLocks noChangeAspect="1"/>
          </p:cNvPicPr>
          <p:nvPr/>
        </p:nvPicPr>
        <p:blipFill rotWithShape="1">
          <a:blip r:embed="rId2"/>
          <a:srcRect l="50889" t="11290" r="16203" b="6598"/>
          <a:stretch/>
        </p:blipFill>
        <p:spPr>
          <a:xfrm>
            <a:off x="6208046" y="1752600"/>
            <a:ext cx="2935954" cy="4120635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704BCAF4-DF67-4738-B57F-4A62B932AD62}"/>
              </a:ext>
            </a:extLst>
          </p:cNvPr>
          <p:cNvSpPr/>
          <p:nvPr/>
        </p:nvSpPr>
        <p:spPr>
          <a:xfrm>
            <a:off x="304799" y="921237"/>
            <a:ext cx="8839201" cy="5550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“Missions” in FP9 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Horizon Europe proposal 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7/6/18</a:t>
            </a:r>
          </a:p>
          <a:p>
            <a:r>
              <a:rPr lang="en-US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FP9 regulation proposal published 7/6/18 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  <a:hlinkClick r:id="rId3"/>
              </a:rPr>
              <a:t>http://europa.eu/rapid/press-release_IP-18-4041_en.htm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b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and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  <a:hlinkClick r:id="rId4"/>
              </a:rPr>
              <a:t>https://ec.europa.eu/info/designing-next-research-and-innovation-framework-programme/what-shapes-next-framework-programme_en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endParaRPr lang="en-US" sz="800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>
              <a:lnSpc>
                <a:spcPct val="150000"/>
              </a:lnSpc>
            </a:pPr>
            <a:endParaRPr lang="en-US" sz="800" b="1" dirty="0" smtClean="0">
              <a:solidFill>
                <a:srgbClr val="16A6FF"/>
              </a:solidFill>
              <a:latin typeface="Arial Narrow" panose="020B0606020202030204" pitchFamily="34" charset="0"/>
            </a:endParaRPr>
          </a:p>
          <a:p>
            <a:r>
              <a:rPr lang="en-US" sz="3200" b="1" dirty="0" smtClean="0">
                <a:latin typeface="Arial Narrow" panose="020B0606020202030204" pitchFamily="34" charset="0"/>
              </a:rPr>
              <a:t>Pillar 2 </a:t>
            </a:r>
            <a:r>
              <a:rPr lang="en-US" sz="3200" b="1" dirty="0" smtClean="0">
                <a:latin typeface="Arial Narrow" panose="020B0606020202030204" pitchFamily="34" charset="0"/>
              </a:rPr>
              <a:t>– Global Challenges</a:t>
            </a:r>
            <a:br>
              <a:rPr lang="en-US" sz="3200" b="1" dirty="0" smtClean="0">
                <a:latin typeface="Arial Narrow" panose="020B0606020202030204" pitchFamily="34" charset="0"/>
              </a:rPr>
            </a:br>
            <a:r>
              <a:rPr lang="en-US" sz="3200" b="1" dirty="0" smtClean="0">
                <a:latin typeface="Arial Narrow" panose="020B0606020202030204" pitchFamily="34" charset="0"/>
              </a:rPr>
              <a:t>&amp; </a:t>
            </a:r>
            <a:r>
              <a:rPr lang="en-US" sz="3200" b="1" dirty="0" smtClean="0">
                <a:latin typeface="Arial Narrow" panose="020B0606020202030204" pitchFamily="34" charset="0"/>
              </a:rPr>
              <a:t>Industrial Competitiveness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Health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Inclusive and Secure Society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Digital and Industry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Climate, energy and Mobility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Food &amp; Natural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Resources</a:t>
            </a: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>
              <a:spcBef>
                <a:spcPts val="800"/>
              </a:spcBef>
            </a:pPr>
            <a:r>
              <a:rPr lang="en-US" sz="32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</a:t>
            </a:r>
            <a:r>
              <a:rPr lang="en-US" sz="3200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“Missions” = across and within these themes</a:t>
            </a:r>
            <a:endParaRPr lang="en-US" sz="32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420722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9306" y="2095501"/>
            <a:ext cx="4214209" cy="3492500"/>
          </a:xfrm>
          <a:prstGeom prst="rect">
            <a:avLst/>
          </a:prstGeom>
        </p:spPr>
      </p:pic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704BCAF4-DF67-4738-B57F-4A62B932AD62}"/>
              </a:ext>
            </a:extLst>
          </p:cNvPr>
          <p:cNvSpPr/>
          <p:nvPr/>
        </p:nvSpPr>
        <p:spPr>
          <a:xfrm>
            <a:off x="304799" y="921237"/>
            <a:ext cx="7874001" cy="5529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b="1" dirty="0">
                <a:solidFill>
                  <a:srgbClr val="16A6FF"/>
                </a:solidFill>
                <a:latin typeface="Arial Narrow" panose="020B0606020202030204" pitchFamily="34" charset="0"/>
              </a:rPr>
              <a:t>Criteria for “Missions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” in FP9 </a:t>
            </a:r>
            <a:r>
              <a:rPr lang="en-US" sz="3200" b="1" dirty="0" err="1" smtClean="0">
                <a:solidFill>
                  <a:srgbClr val="16A6FF"/>
                </a:solidFill>
                <a:latin typeface="Arial Narrow" panose="020B0606020202030204" pitchFamily="34" charset="0"/>
              </a:rPr>
              <a:t>HorizonEurope</a:t>
            </a:r>
            <a:endParaRPr lang="en-US" sz="3200" b="1" dirty="0" smtClean="0">
              <a:solidFill>
                <a:srgbClr val="16A6FF"/>
              </a:solidFill>
              <a:latin typeface="Arial Narrow" panose="020B0606020202030204" pitchFamily="34" charset="0"/>
            </a:endParaRP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Bold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, inspirational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with 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wide societal relevance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A clear direction: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targeted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, measurable and time-bound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Ambitious but realistic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research 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and innovation actions</a:t>
            </a: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Cross-disciplinary,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cross-sectoral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,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/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cross-actor</a:t>
            </a:r>
            <a:endParaRPr lang="en-US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457200" indent="-4572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</a:rPr>
              <a:t>Multiple, bottom-up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solutions</a:t>
            </a: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8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r>
              <a:rPr lang="en-US" sz="1200" b="1" dirty="0" err="1" smtClean="0">
                <a:solidFill>
                  <a:schemeClr val="tx2"/>
                </a:solidFill>
                <a:latin typeface="Arial Narrow" panose="020B0606020202030204" pitchFamily="34" charset="0"/>
              </a:rPr>
              <a:t>Mazzucato</a:t>
            </a:r>
            <a:r>
              <a:rPr lang="en-US" sz="1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 report on R&amp;D “Missions”, </a:t>
            </a:r>
            <a:r>
              <a:rPr lang="en-US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see </a:t>
            </a:r>
          </a:p>
          <a:p>
            <a:r>
              <a:rPr lang="en-US" sz="1200" dirty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3"/>
              </a:rPr>
              <a:t>https://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  <a:hlinkClick r:id="rId3"/>
              </a:rPr>
              <a:t>ec.europa.eu/info/designing-next-framework-programme/mission-oriented-policy-next-research-and-innovation-framework-programme_en</a:t>
            </a:r>
            <a: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 </a:t>
            </a:r>
            <a:br>
              <a:rPr lang="en-US" sz="1200" dirty="0" smtClean="0">
                <a:solidFill>
                  <a:schemeClr val="accent3">
                    <a:lumMod val="75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en-US" sz="1200" b="1" dirty="0" smtClean="0">
                <a:solidFill>
                  <a:schemeClr val="tx2"/>
                </a:solidFill>
                <a:latin typeface="Arial Narrow" panose="020B0606020202030204" pitchFamily="34" charset="0"/>
              </a:rPr>
              <a:t>and </a:t>
            </a:r>
            <a:r>
              <a:rPr lang="en-US" sz="1200" b="1" dirty="0">
                <a:solidFill>
                  <a:schemeClr val="tx2"/>
                </a:solidFill>
                <a:latin typeface="Arial Narrow" panose="020B0606020202030204" pitchFamily="34" charset="0"/>
              </a:rPr>
              <a:t>summary 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  <a:hlinkClick r:id="rId4"/>
              </a:rPr>
              <a:t>https://t.co/wAb5gNmBqB</a:t>
            </a:r>
            <a:r>
              <a:rPr lang="en-US" sz="1200" dirty="0">
                <a:solidFill>
                  <a:schemeClr val="tx2"/>
                </a:solidFill>
                <a:latin typeface="Arial Narrow" panose="020B0606020202030204" pitchFamily="34" charset="0"/>
              </a:rPr>
              <a:t> </a:t>
            </a:r>
            <a:endParaRPr lang="en-US" sz="1200" dirty="0" smtClean="0">
              <a:solidFill>
                <a:schemeClr val="tx2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2678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xmlns="" id="{704BCAF4-DF67-4738-B57F-4A62B932AD62}"/>
              </a:ext>
            </a:extLst>
          </p:cNvPr>
          <p:cNvSpPr/>
          <p:nvPr/>
        </p:nvSpPr>
        <p:spPr>
          <a:xfrm>
            <a:off x="304799" y="1166843"/>
            <a:ext cx="8839201" cy="5601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A “mission” on nutrients in 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Horizon Europe</a:t>
            </a:r>
            <a:r>
              <a:rPr lang="en-US" sz="3200" b="1" dirty="0" smtClean="0">
                <a:solidFill>
                  <a:srgbClr val="16A6FF"/>
                </a:solidFill>
                <a:latin typeface="Arial Narrow" panose="020B0606020202030204" pitchFamily="34" charset="0"/>
              </a:rPr>
              <a:t>?</a:t>
            </a:r>
            <a:endParaRPr lang="en-US" sz="3200" b="1" dirty="0">
              <a:solidFill>
                <a:srgbClr val="16A6FF"/>
              </a:solidFill>
              <a:latin typeface="Arial Narrow" panose="020B0606020202030204" pitchFamily="34" charset="0"/>
            </a:endParaRPr>
          </a:p>
          <a:p>
            <a:endParaRPr lang="en-US" sz="1000" b="1" dirty="0">
              <a:solidFill>
                <a:schemeClr val="tx2"/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Objective = input to European Commission by Sept.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2018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ideas for content &amp; vision of a “mission” on nutrients</a:t>
            </a:r>
            <a:endParaRPr lang="en-US" sz="1200" b="1" dirty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8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Contributions from 30</a:t>
            </a:r>
            <a:r>
              <a:rPr lang="en-US" b="1" baseline="30000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th</a:t>
            </a: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 May meeting </a:t>
            </a:r>
            <a:r>
              <a:rPr lang="en-US" sz="2000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(DG RTD, SYSTEMIC, ESPP)</a:t>
            </a: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/>
            </a:r>
            <a:b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you can still input – send one page to </a:t>
            </a:r>
            <a:r>
              <a:rPr lang="en-US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  <a:hlinkClick r:id="rId2"/>
              </a:rPr>
              <a:t>inms@ceh.ac.uk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 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/>
            </a:r>
            <a:b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endParaRPr lang="en-US" sz="12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OBJECTIVE NOW</a:t>
            </a:r>
            <a:b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- progress a nutrients “mission” proposal</a:t>
            </a:r>
            <a:br>
              <a:rPr lang="en-US" sz="2800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- vision</a:t>
            </a:r>
            <a:r>
              <a:rPr lang="en-US" b="1" dirty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, content, </a:t>
            </a: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stakeholders to engage</a:t>
            </a:r>
            <a:endParaRPr lang="en-US" sz="2800" b="1" dirty="0" smtClean="0">
              <a:solidFill>
                <a:srgbClr val="FF0000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12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Coherence with: OPF Scientists Call, current H2020 and other R&amp;D,</a:t>
            </a:r>
            <a:b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latin typeface="Arial Narrow" panose="020B0606020202030204" pitchFamily="34" charset="0"/>
                <a:sym typeface="Wingdings" panose="05000000000000000000" pitchFamily="2" charset="2"/>
              </a:rPr>
              <a:t>national nutrient research agendas, </a:t>
            </a:r>
            <a:r>
              <a:rPr lang="en-US" b="1" dirty="0" smtClean="0">
                <a:solidFill>
                  <a:srgbClr val="FF0000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support for EU policies</a:t>
            </a:r>
          </a:p>
          <a:p>
            <a:endParaRPr lang="en-US" sz="1200" b="1" dirty="0" smtClean="0">
              <a:solidFill>
                <a:schemeClr val="tx2"/>
              </a:solidFill>
              <a:latin typeface="Arial Narrow" panose="020B0606020202030204" pitchFamily="34" charset="0"/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Perhaps not lead to a “nutrients” mission</a:t>
            </a:r>
            <a:b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</a:br>
            <a:r>
              <a:rPr lang="en-US" b="1" dirty="0" smtClean="0">
                <a:solidFill>
                  <a:schemeClr val="tx2"/>
                </a:solidFill>
                <a:latin typeface="Arial Narrow" panose="020B0606020202030204" pitchFamily="34" charset="0"/>
                <a:sym typeface="Wingdings" panose="05000000000000000000" pitchFamily="2" charset="2"/>
              </a:rPr>
              <a:t> content will input to other missions or themes</a:t>
            </a:r>
            <a:endParaRPr lang="en-US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69375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SPP">
  <a:themeElements>
    <a:clrScheme name="LaVerbe 1">
      <a:dk1>
        <a:srgbClr val="000000"/>
      </a:dk1>
      <a:lt1>
        <a:srgbClr val="FFFFFF"/>
      </a:lt1>
      <a:dk2>
        <a:srgbClr val="CB0098"/>
      </a:dk2>
      <a:lt2>
        <a:srgbClr val="BFBFBF"/>
      </a:lt2>
      <a:accent1>
        <a:srgbClr val="686765"/>
      </a:accent1>
      <a:accent2>
        <a:srgbClr val="C0504D"/>
      </a:accent2>
      <a:accent3>
        <a:srgbClr val="FFFFFF"/>
      </a:accent3>
      <a:accent4>
        <a:srgbClr val="000000"/>
      </a:accent4>
      <a:accent5>
        <a:srgbClr val="B9B8B8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CB0098"/>
        </a:dk2>
        <a:lt2>
          <a:srgbClr val="EEECE1"/>
        </a:lt2>
        <a:accent1>
          <a:srgbClr val="686765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9B8B8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</TotalTime>
  <Words>91</Words>
  <Application>Microsoft Office PowerPoint</Application>
  <PresentationFormat>Affichage à l'écran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6" baseType="lpstr">
      <vt:lpstr>ESPP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ESPP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Thornton ESPP</dc:title>
  <dc:creator>ESPP</dc:creator>
  <cp:keywords>Phosphorus;Platform;ESPP</cp:keywords>
  <cp:lastModifiedBy>Chris Thornton</cp:lastModifiedBy>
  <cp:revision>1004</cp:revision>
  <cp:lastPrinted>2017-08-13T21:10:20Z</cp:lastPrinted>
  <dcterms:created xsi:type="dcterms:W3CDTF">2013-03-05T10:56:30Z</dcterms:created>
  <dcterms:modified xsi:type="dcterms:W3CDTF">2018-06-11T12:21:47Z</dcterms:modified>
</cp:coreProperties>
</file>